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12192000"/>
  <p:notesSz cx="6858000" cy="9144000"/>
  <p:embeddedFontLst>
    <p:embeddedFont>
      <p:font typeface="IBM Plex Sans"/>
      <p:regular r:id="rId40"/>
      <p:bold r:id="rId41"/>
      <p:italic r:id="rId42"/>
      <p:boldItalic r:id="rId43"/>
    </p:embeddedFont>
    <p:embeddedFont>
      <p:font typeface="IBM Plex Sans Light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Saira Condensed SemiBold"/>
      <p:regular r:id="rId52"/>
      <p:bold r:id="rId53"/>
    </p:embeddedFont>
    <p:embeddedFont>
      <p:font typeface="Saira Condensed Light"/>
      <p:regular r:id="rId54"/>
      <p:bold r:id="rId55"/>
    </p:embeddedFont>
    <p:embeddedFont>
      <p:font typeface="IBM Plex Sans SemiBol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DF653A-038F-4601-8684-453BD45387FF}">
  <a:tblStyle styleId="{48DF653A-038F-4601-8684-453BD45387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regular.fntdata"/><Relationship Id="rId42" Type="http://schemas.openxmlformats.org/officeDocument/2006/relationships/font" Target="fonts/IBMPlexSans-italic.fntdata"/><Relationship Id="rId41" Type="http://schemas.openxmlformats.org/officeDocument/2006/relationships/font" Target="fonts/IBMPlexSans-bold.fntdata"/><Relationship Id="rId44" Type="http://schemas.openxmlformats.org/officeDocument/2006/relationships/font" Target="fonts/IBMPlexSansLight-regular.fntdata"/><Relationship Id="rId43" Type="http://schemas.openxmlformats.org/officeDocument/2006/relationships/font" Target="fonts/IBMPlexSans-boldItalic.fntdata"/><Relationship Id="rId46" Type="http://schemas.openxmlformats.org/officeDocument/2006/relationships/font" Target="fonts/IBMPlexSansLight-italic.fntdata"/><Relationship Id="rId45" Type="http://schemas.openxmlformats.org/officeDocument/2006/relationships/font" Target="fonts/IBMPlexSans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regular.fntdata"/><Relationship Id="rId47" Type="http://schemas.openxmlformats.org/officeDocument/2006/relationships/font" Target="fonts/IBMPlexSansLight-boldItalic.fntdata"/><Relationship Id="rId49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SairaCondensedSemiBold-bold.fntdata"/><Relationship Id="rId52" Type="http://schemas.openxmlformats.org/officeDocument/2006/relationships/font" Target="fonts/SairaCondensed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SairaCondensedLight-bold.fntdata"/><Relationship Id="rId10" Type="http://schemas.openxmlformats.org/officeDocument/2006/relationships/slide" Target="slides/slide5.xml"/><Relationship Id="rId54" Type="http://schemas.openxmlformats.org/officeDocument/2006/relationships/font" Target="fonts/SairaCondensedLight-regular.fntdata"/><Relationship Id="rId13" Type="http://schemas.openxmlformats.org/officeDocument/2006/relationships/slide" Target="slides/slide8.xml"/><Relationship Id="rId57" Type="http://schemas.openxmlformats.org/officeDocument/2006/relationships/font" Target="fonts/IBMPlexSansSemiBold-bold.fntdata"/><Relationship Id="rId12" Type="http://schemas.openxmlformats.org/officeDocument/2006/relationships/slide" Target="slides/slide7.xml"/><Relationship Id="rId56" Type="http://schemas.openxmlformats.org/officeDocument/2006/relationships/font" Target="fonts/IBMPlexSansSemiBold-regular.fntdata"/><Relationship Id="rId15" Type="http://schemas.openxmlformats.org/officeDocument/2006/relationships/slide" Target="slides/slide10.xml"/><Relationship Id="rId59" Type="http://schemas.openxmlformats.org/officeDocument/2006/relationships/font" Target="fonts/IBMPlexSansSemiBold-boldItalic.fntdata"/><Relationship Id="rId14" Type="http://schemas.openxmlformats.org/officeDocument/2006/relationships/slide" Target="slides/slide9.xml"/><Relationship Id="rId58" Type="http://schemas.openxmlformats.org/officeDocument/2006/relationships/font" Target="fonts/IBMPlexSans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49fb09e75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49fb09e75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949fb09e75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55b5ce0db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55b5ce0db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a55b5ce0db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55b5ce0db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55b5ce0db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a55b5ce0db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55b5ce0db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55b5ce0db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a55b5ce0db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55b5ce0db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55b5ce0db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a55b5ce0db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599fb584f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599fb584f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a599fb584f_0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55b5ce0d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55b5ce0d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a55b5ce0db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55b5ce0db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55b5ce0db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a55b5ce0db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55b5ce0db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55b5ce0db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2a55b5ce0db_2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ed3ed38fac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ed3ed38fac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ed3ed38fac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49fb09e7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49fb09e7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949fb09e75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d3ed38fa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d3ed38fa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ed3ed38fac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ed3ed38fac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ed3ed38fac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ed3ed38fac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d3ed38fac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ed3ed38fac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ed3ed38fac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55b5ce0db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55b5ce0db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a55b5ce0db_0_2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55b5ce0db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55b5ce0db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a55b5ce0db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5ad09471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5ad09471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a5ad09471b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599fb584f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599fb584f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a599fb584f_0_2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599fb584f_0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599fb584f_0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a599fb584f_0_3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a599fb584f_0_3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a599fb584f_0_3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a599fb584f_0_3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a55b5ce0db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a55b5ce0db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a55b5ce0db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4a3cebeef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4a3cebeef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94a3cebeef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55b5ce0db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a55b5ce0db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2a55b5ce0db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a55b5ce0d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a55b5ce0d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a55b5ce0db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a55b5ce0db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a55b5ce0db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a55b5ce0db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a55b5ce0db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a55b5ce0db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a55b5ce0db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5ec672fa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95ec672fa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5ec672fa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4a3cebeef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4a3cebeef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94a3cebeef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56945d55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56945d55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956945d55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49fb09e7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49fb09e7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949fb09e75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5ec672fa2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5ec672fa2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95ec672fa2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5ec672fa2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5ec672fa2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95ec672fa2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55b5ce0db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55b5ce0db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a55b5ce0db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4249881" y="2504921"/>
            <a:ext cx="7280733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b="0" i="0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4488873" y="4591369"/>
            <a:ext cx="7041742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4675910" y="5690085"/>
            <a:ext cx="6854708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0416209" y="6342033"/>
            <a:ext cx="1114406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and Subhead">
  <p:cSld name="Three Content and Subhead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644773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3" type="body"/>
          </p:nvPr>
        </p:nvSpPr>
        <p:spPr>
          <a:xfrm>
            <a:off x="4351622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4" type="body"/>
          </p:nvPr>
        </p:nvSpPr>
        <p:spPr>
          <a:xfrm>
            <a:off x="8058471" y="2325836"/>
            <a:ext cx="3296919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">
  <p:cSld name="Four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>
            <a:off x="644526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2" type="body"/>
          </p:nvPr>
        </p:nvSpPr>
        <p:spPr>
          <a:xfrm>
            <a:off x="6400803" y="1962352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3" type="body"/>
          </p:nvPr>
        </p:nvSpPr>
        <p:spPr>
          <a:xfrm>
            <a:off x="644526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4" type="body"/>
          </p:nvPr>
        </p:nvSpPr>
        <p:spPr>
          <a:xfrm>
            <a:off x="6400803" y="4119680"/>
            <a:ext cx="4954588" cy="1828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 and subhead">
  <p:cSld name="Four Content and subhead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body"/>
          </p:nvPr>
        </p:nvSpPr>
        <p:spPr>
          <a:xfrm>
            <a:off x="644526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3" type="body"/>
          </p:nvPr>
        </p:nvSpPr>
        <p:spPr>
          <a:xfrm>
            <a:off x="6400803" y="2233235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4" type="body"/>
          </p:nvPr>
        </p:nvSpPr>
        <p:spPr>
          <a:xfrm>
            <a:off x="644526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5" type="body"/>
          </p:nvPr>
        </p:nvSpPr>
        <p:spPr>
          <a:xfrm>
            <a:off x="6400803" y="4448441"/>
            <a:ext cx="4954588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">
  <p:cSld name="Five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2" type="body"/>
          </p:nvPr>
        </p:nvSpPr>
        <p:spPr>
          <a:xfrm>
            <a:off x="5359999" y="2210085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3" type="body"/>
          </p:nvPr>
        </p:nvSpPr>
        <p:spPr>
          <a:xfrm>
            <a:off x="8429308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4" type="body"/>
          </p:nvPr>
        </p:nvSpPr>
        <p:spPr>
          <a:xfrm>
            <a:off x="5359999" y="4448439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5" type="body"/>
          </p:nvPr>
        </p:nvSpPr>
        <p:spPr>
          <a:xfrm>
            <a:off x="8429308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 and subhead">
  <p:cSld name="Five Content and subhead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644771" y="2210082"/>
            <a:ext cx="4572000" cy="3890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3" type="body"/>
          </p:nvPr>
        </p:nvSpPr>
        <p:spPr>
          <a:xfrm>
            <a:off x="5359205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4" type="body"/>
          </p:nvPr>
        </p:nvSpPr>
        <p:spPr>
          <a:xfrm>
            <a:off x="8427720" y="2210086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5" type="body"/>
          </p:nvPr>
        </p:nvSpPr>
        <p:spPr>
          <a:xfrm>
            <a:off x="5359205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6" type="body"/>
          </p:nvPr>
        </p:nvSpPr>
        <p:spPr>
          <a:xfrm>
            <a:off x="8427720" y="4448441"/>
            <a:ext cx="2926080" cy="1651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Subhead">
  <p:cSld name="Two Content, Subhead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2" type="body"/>
          </p:nvPr>
        </p:nvSpPr>
        <p:spPr>
          <a:xfrm>
            <a:off x="644769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3" type="body"/>
          </p:nvPr>
        </p:nvSpPr>
        <p:spPr>
          <a:xfrm>
            <a:off x="6172200" y="2325836"/>
            <a:ext cx="5181600" cy="3851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644772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17"/>
          <p:cNvSpPr txBox="1"/>
          <p:nvPr>
            <p:ph idx="2" type="body"/>
          </p:nvPr>
        </p:nvSpPr>
        <p:spPr>
          <a:xfrm>
            <a:off x="644772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3" type="body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5" name="Google Shape;115;p17"/>
          <p:cNvSpPr txBox="1"/>
          <p:nvPr>
            <p:ph idx="4" type="body"/>
          </p:nvPr>
        </p:nvSpPr>
        <p:spPr>
          <a:xfrm>
            <a:off x="6172202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atue of a person riding a horse&#10;&#10;Description automatically generated with medium confidence" id="21" name="Google Shape;21;p3"/>
          <p:cNvPicPr preferRelativeResize="0"/>
          <p:nvPr/>
        </p:nvPicPr>
        <p:blipFill rotWithShape="1">
          <a:blip r:embed="rId2">
            <a:alphaModFix/>
          </a:blip>
          <a:srcRect b="0" l="16253" r="0" t="0"/>
          <a:stretch/>
        </p:blipFill>
        <p:spPr>
          <a:xfrm>
            <a:off x="2" y="0"/>
            <a:ext cx="86363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2" name="Google Shape;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b="0" i="0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10406269" y="6342033"/>
            <a:ext cx="1124345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-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-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644773" y="457200"/>
            <a:ext cx="412725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Condensed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644773" y="2057402"/>
            <a:ext cx="412725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22"/>
          <p:cNvSpPr/>
          <p:nvPr>
            <p:ph idx="2" type="pic"/>
          </p:nvPr>
        </p:nvSpPr>
        <p:spPr>
          <a:xfrm>
            <a:off x="5183188" y="987428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 rot="5400000">
            <a:off x="3881699" y="-1411302"/>
            <a:ext cx="4235176" cy="10709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 rot="5400000">
            <a:off x="7133433" y="1956597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 rot="5400000">
            <a:off x="1702715" y="-692819"/>
            <a:ext cx="5811839" cy="7927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ustom Image">
  <p:cSld name="Title Slide - Custom Ima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103" r="14569" t="0"/>
          <a:stretch/>
        </p:blipFill>
        <p:spPr>
          <a:xfrm>
            <a:off x="-2033456" y="0"/>
            <a:ext cx="103924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49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type="ctrTitle"/>
          </p:nvPr>
        </p:nvSpPr>
        <p:spPr>
          <a:xfrm>
            <a:off x="6324602" y="2504921"/>
            <a:ext cx="5206015" cy="20615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aira Condensed Light"/>
              <a:buNone/>
              <a:defRPr b="0" i="0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6616701" y="4591369"/>
            <a:ext cx="4913915" cy="934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10446026" y="6362185"/>
            <a:ext cx="1084590" cy="2462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6794501" y="5690085"/>
            <a:ext cx="4736115" cy="422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i="0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/>
        </p:nvSpPr>
        <p:spPr>
          <a:xfrm>
            <a:off x="912816" y="1325690"/>
            <a:ext cx="4215776" cy="5135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INSTRUCTIONS TO REPLACE IMAGE: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 to View&gt;Slide Master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Locate this layout and duplicate it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Right-click the orange circle on the far-left side of this image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Scroll to “Change Picture”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“From File” (note that your version of PowerPoint may use different menu language)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desired image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Resize and crop image as necessary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sure image is sent to back (right click on image)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b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slide master and insert a new slide using the new, then delete this text box from your presentation slide.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ody of water with buildings along it&#10;&#10;Description automatically generated with medium confidence"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090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37" name="Google Shape;3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1" y="0"/>
            <a:ext cx="11893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type="title"/>
          </p:nvPr>
        </p:nvSpPr>
        <p:spPr>
          <a:xfrm>
            <a:off x="6617373" y="974037"/>
            <a:ext cx="4913243" cy="42543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Condensed SemiBold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6858002" y="5394965"/>
            <a:ext cx="4672615" cy="93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E8F9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E8F9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E8F9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E8F92"/>
              </a:buClr>
              <a:buSzPts val="1600"/>
              <a:buNone/>
              <a:defRPr sz="1600">
                <a:solidFill>
                  <a:srgbClr val="8E8F9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head and Content">
  <p:cSld name="Title, Subhead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46359" y="365127"/>
            <a:ext cx="10709031" cy="734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44771" y="1345482"/>
            <a:ext cx="10709031" cy="73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b="0" i="0" sz="20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44771" y="2202874"/>
            <a:ext cx="10709031" cy="3879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rowd, event, several&#10;&#10;Description automatically generated" id="46" name="Google Shape;46;p7"/>
          <p:cNvPicPr preferRelativeResize="0"/>
          <p:nvPr/>
        </p:nvPicPr>
        <p:blipFill rotWithShape="1">
          <a:blip r:embed="rId2">
            <a:alphaModFix/>
          </a:blip>
          <a:srcRect b="0" l="28985" r="0" t="0"/>
          <a:stretch/>
        </p:blipFill>
        <p:spPr>
          <a:xfrm>
            <a:off x="2" y="0"/>
            <a:ext cx="730526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47" name="Google Shape;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/>
          <p:nvPr/>
        </p:nvSpPr>
        <p:spPr>
          <a:xfrm>
            <a:off x="7284722" y="3144277"/>
            <a:ext cx="42458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b="1" i="0" lang="en-US" sz="54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/>
          </a:p>
        </p:txBody>
      </p:sp>
      <p:sp>
        <p:nvSpPr>
          <p:cNvPr id="49" name="Google Shape;49;p7"/>
          <p:cNvSpPr txBox="1"/>
          <p:nvPr/>
        </p:nvSpPr>
        <p:spPr>
          <a:xfrm>
            <a:off x="6096002" y="5170418"/>
            <a:ext cx="54346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b="1"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-US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TR"/>
              <a:buChar char="-"/>
              <a:defRPr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NTR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644769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44769" y="365125"/>
            <a:ext cx="1071061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644773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351622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8058471" y="1825625"/>
            <a:ext cx="3296919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644771" y="365125"/>
            <a:ext cx="1070903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aira Condensed SemiBold"/>
              <a:buNone/>
              <a:defRPr b="1" i="0" sz="4000" u="none" cap="none" strike="noStrik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44771" y="1825625"/>
            <a:ext cx="10709031" cy="423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TR"/>
              <a:buChar char="-"/>
              <a:defRPr b="0" i="0" sz="18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TR"/>
              <a:buChar char="-"/>
              <a:defRPr b="0" i="0" sz="16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375913" y="627684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ctrTitle"/>
          </p:nvPr>
        </p:nvSpPr>
        <p:spPr>
          <a:xfrm>
            <a:off x="759200" y="2504925"/>
            <a:ext cx="107712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Saira Condensed Light"/>
              <a:buNone/>
            </a:pPr>
            <a:r>
              <a:rPr lang="en-US" sz="4760"/>
              <a:t>NYC Taxi Demand Prediction and Price Forecasting</a:t>
            </a:r>
            <a:r>
              <a:rPr lang="en-US" sz="4760"/>
              <a:t> </a:t>
            </a:r>
            <a:endParaRPr sz="4760"/>
          </a:p>
        </p:txBody>
      </p:sp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4433098" y="3968019"/>
            <a:ext cx="7041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BIA-678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Prof. Venu Guntupalli</a:t>
            </a:r>
            <a:endParaRPr/>
          </a:p>
        </p:txBody>
      </p:sp>
      <p:sp>
        <p:nvSpPr>
          <p:cNvPr id="146" name="Google Shape;146;p25"/>
          <p:cNvSpPr txBox="1"/>
          <p:nvPr>
            <p:ph idx="2" type="body"/>
          </p:nvPr>
        </p:nvSpPr>
        <p:spPr>
          <a:xfrm>
            <a:off x="8637425" y="4630675"/>
            <a:ext cx="2837100" cy="16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TEAM D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4736"/>
              <a:buNone/>
            </a:pPr>
            <a:r>
              <a:rPr b="0" lang="en-US" sz="1900">
                <a:latin typeface="IBM Plex Sans"/>
                <a:ea typeface="IBM Plex Sans"/>
                <a:cs typeface="IBM Plex Sans"/>
                <a:sym typeface="IBM Plex Sans"/>
              </a:rPr>
              <a:t>Harshit Kumar</a:t>
            </a:r>
            <a:endParaRPr b="0"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27272"/>
              <a:buNone/>
            </a:pPr>
            <a:r>
              <a:t/>
            </a:r>
            <a:endParaRPr b="0" sz="5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4736"/>
              <a:buNone/>
            </a:pPr>
            <a:r>
              <a:rPr b="0" lang="en-US" sz="1900">
                <a:latin typeface="IBM Plex Sans"/>
                <a:ea typeface="IBM Plex Sans"/>
                <a:cs typeface="IBM Plex Sans"/>
                <a:sym typeface="IBM Plex Sans"/>
              </a:rPr>
              <a:t>Kushal Doshi</a:t>
            </a:r>
            <a:endParaRPr b="0"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27272"/>
              <a:buNone/>
            </a:pPr>
            <a:r>
              <a:t/>
            </a:r>
            <a:endParaRPr b="0" sz="55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4736"/>
              <a:buNone/>
            </a:pPr>
            <a:r>
              <a:rPr b="0" lang="en-US" sz="1900">
                <a:latin typeface="IBM Plex Sans"/>
                <a:ea typeface="IBM Plex Sans"/>
                <a:cs typeface="IBM Plex Sans"/>
                <a:sym typeface="IBM Plex Sans"/>
              </a:rPr>
              <a:t>Pavan Kumar Kotapally </a:t>
            </a:r>
            <a:endParaRPr b="0"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00000"/>
              <a:buNone/>
            </a:pPr>
            <a:r>
              <a:t/>
            </a:r>
            <a:endParaRPr b="0" sz="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4736"/>
              <a:buNone/>
            </a:pPr>
            <a:r>
              <a:rPr b="0" lang="en-US" sz="1900">
                <a:latin typeface="IBM Plex Sans"/>
                <a:ea typeface="IBM Plex Sans"/>
                <a:cs typeface="IBM Plex Sans"/>
                <a:sym typeface="IBM Plex Sans"/>
              </a:rPr>
              <a:t>Preeti Reddy Koppolu</a:t>
            </a:r>
            <a:endParaRPr b="0" sz="19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Dataset - ER Diagram</a:t>
            </a:r>
            <a:endParaRPr sz="3500"/>
          </a:p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875" y="1323825"/>
            <a:ext cx="7339434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 Storage</a:t>
            </a:r>
            <a:endParaRPr sz="3500"/>
          </a:p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689925" y="1339375"/>
            <a:ext cx="10665600" cy="47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data collected from all the  sources was initially stored in Azure Blob Storage, ensuring accessibility for further stages.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3175" y="2886787"/>
            <a:ext cx="2507976" cy="167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25" y="2317502"/>
            <a:ext cx="8270674" cy="355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644775" y="365125"/>
            <a:ext cx="107106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 Preparation</a:t>
            </a:r>
            <a:endParaRPr sz="3500"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644775" y="1825625"/>
            <a:ext cx="11238000" cy="42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For joining the datasets, hourly time bins were created in the main trip records dataset.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weather and holiday datasets are then joined with the main dataset in these time bins.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location dataset was joined to the main dataset on pickup location ID</a:t>
            </a:r>
            <a:r>
              <a:rPr lang="en-US"/>
              <a:t> and drop-off location ID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644775" y="1169625"/>
            <a:ext cx="5145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Joining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644775" y="365125"/>
            <a:ext cx="107106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 Preparation </a:t>
            </a:r>
            <a:endParaRPr sz="3500"/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597625" y="1603225"/>
            <a:ext cx="11474400" cy="50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“is_holiday” : </a:t>
            </a:r>
            <a:endParaRPr b="1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This feature was created using the day of the week function and New York's holiday calendar.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</a:t>
            </a:r>
            <a:r>
              <a:rPr lang="en-US"/>
              <a:t>ategorizes days as regular weekdays (0) or weekends/public holidays in New York (1).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It's used to distinguish demand patterns on holidays/weekends from typical weekdays.</a:t>
            </a:r>
            <a:endParaRPr/>
          </a:p>
          <a:p>
            <a:pPr indent="0" lvl="0" marL="9144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“trip_duration”:</a:t>
            </a:r>
            <a:endParaRPr b="1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Calculated by subtracting the Unix timestamp of “pickup_datetime” from “dropoff_datetime”.</a:t>
            </a:r>
            <a:endParaRPr b="1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trip_duration feature measures the length of taxi trips in minutes.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Helps in analyzing trip lengths which is essential for price prediction models.</a:t>
            </a:r>
            <a:endParaRPr/>
          </a:p>
          <a:p>
            <a:pPr indent="0" lvl="0" marL="9144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“speed_mph”</a:t>
            </a:r>
            <a:endParaRPr b="1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It's computed by dividing trip_duration (in minutes) by 60 to convert it to hours, thus providing the average trip speed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The speed_mph feature in our dataset indicates the average speed of each taxi trip in miles per hour.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This feature is key for incorporating traffic conditions into our model analysis.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37"/>
          <p:cNvSpPr txBox="1"/>
          <p:nvPr/>
        </p:nvSpPr>
        <p:spPr>
          <a:xfrm>
            <a:off x="644775" y="1039225"/>
            <a:ext cx="5145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Engineering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644775" y="365125"/>
            <a:ext cx="107106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 Preparation </a:t>
            </a:r>
            <a:endParaRPr sz="3500"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597625" y="1603225"/>
            <a:ext cx="10954200" cy="50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“no_of_pickups” : </a:t>
            </a:r>
            <a:endParaRPr b="1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This feature was created by grouping by “time_bins” and “PULocationID” and counting number of trip records for each group formed.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It gives us information about the total number of trips booked at each location in every hour of the time period considered.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This is used to understand the demand for taxis in New York City divisions.</a:t>
            </a:r>
            <a:endParaRPr/>
          </a:p>
          <a:p>
            <a:pPr indent="0" lvl="0" marL="9144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“demand_category”:</a:t>
            </a:r>
            <a:endParaRPr b="1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This categorical variable was created by splitting “no_of_pickups” into 3 quartiles and assigned low, medium and high demand categories to each of the quartiles.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-US"/>
              <a:t>This classification provides a clear, tiered understanding of taxi demand, enhancing our predictive model's ability to forecast demand under varying conditions and times.</a:t>
            </a:r>
            <a:endParaRPr/>
          </a:p>
          <a:p>
            <a:pPr indent="0" lvl="0" marL="9144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“demand_category_squared”</a:t>
            </a:r>
            <a:endParaRPr b="1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It was created by squaring “demand_category”.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This feature amplifies the categorization of taxi demand and captures degree of variance within each category.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38"/>
          <p:cNvSpPr txBox="1"/>
          <p:nvPr/>
        </p:nvSpPr>
        <p:spPr>
          <a:xfrm>
            <a:off x="644775" y="1039225"/>
            <a:ext cx="5145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Engineering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644775" y="365125"/>
            <a:ext cx="107106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 Preparation </a:t>
            </a:r>
            <a:endParaRPr sz="3500"/>
          </a:p>
        </p:txBody>
      </p:sp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597625" y="1603225"/>
            <a:ext cx="11474400" cy="50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b="1" lang="en-US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Splitting Date time to different Columns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Date time was splitted into “year”, ”month”, “day”, “hour”, “minute”</a:t>
            </a:r>
            <a:br>
              <a:rPr b="1" lang="en-US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b="1" lang="en-US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b="1" lang="en-US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lang="en-US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Removing Tip Amount and Adding Congestion surcharge and airport fee to the total amount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Char char="-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Tip amount was removed as did not add any significance to the price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Congestion surcharge and airport fee was added as per the pickup and drop locations</a:t>
            </a:r>
            <a:b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</a:br>
            <a:br>
              <a:rPr b="1" lang="en-US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b="1" lang="en-US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lang="en-US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Dropping unnecessary columns from the data</a:t>
            </a:r>
            <a:endParaRPr b="1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-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Columns such as 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"t</a:t>
            </a: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</a:rPr>
              <a:t>ip_amount", "fare_amount", 'extra', 'mta_tax', 'tolls_amount', 'improvement_surcharge', 'congestion_surcharge', "airport_fee", "RatecodeID", "store_and_fwd_flag", "LocationID" were removed as either they were merged into one or were not adding any significance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644775" y="1039225"/>
            <a:ext cx="5145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Cleaning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644775" y="365125"/>
            <a:ext cx="10710600" cy="7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644775" y="1115125"/>
            <a:ext cx="10709100" cy="494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Here is a summary of the initial TLC taxi-dataset (without cleaning)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ddf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Observations</a:t>
            </a:r>
            <a:r>
              <a:rPr lang="en-US"/>
              <a:t>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The passenger count and trip </a:t>
            </a:r>
            <a:r>
              <a:rPr lang="en-US"/>
              <a:t>distance</a:t>
            </a:r>
            <a:r>
              <a:rPr lang="en-US"/>
              <a:t> is zero for some of the records.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The total amount comprising of the fare amount, tip, airport fee and tolls is negative for some of the trips.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The trip distance and all amounts has skewed data.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13" y="1621900"/>
            <a:ext cx="10645824" cy="19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644775" y="365125"/>
            <a:ext cx="10710600" cy="7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644775" y="1115125"/>
            <a:ext cx="10709100" cy="494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Here is a summary of the initial TLC taxi-dataset (after cleaning)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Observations</a:t>
            </a:r>
            <a:r>
              <a:rPr lang="en-US"/>
              <a:t>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The passenger count and trip distance reflects the right values for min and max.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The total amount comprising of the fare amount, tip, airport fee and tolls is non-negative for all of the trips.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The skewness for the trip distance and total amount is also corrected.</a:t>
            </a:r>
            <a:endParaRPr/>
          </a:p>
        </p:txBody>
      </p:sp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01325"/>
            <a:ext cx="7347051" cy="25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644775" y="365125"/>
            <a:ext cx="10710600" cy="60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644775" y="972625"/>
            <a:ext cx="7475700" cy="50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25" y="972613"/>
            <a:ext cx="7408801" cy="52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 txBox="1"/>
          <p:nvPr/>
        </p:nvSpPr>
        <p:spPr>
          <a:xfrm>
            <a:off x="8370625" y="989475"/>
            <a:ext cx="2984700" cy="50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Observations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heatmap shows the number of trips booked for the period of 2 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years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starting from Jan 2021 and Dec 2022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highest number of bookings are made in the evening around 6 PM.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number of trips distribution is similar for most of the days for the week.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644775" y="365125"/>
            <a:ext cx="10710600" cy="60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Exploratory Data Analysis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25714"/>
              <a:buNone/>
            </a:pPr>
            <a:r>
              <a:t/>
            </a:r>
            <a:endParaRPr sz="3850"/>
          </a:p>
        </p:txBody>
      </p:sp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644775" y="972625"/>
            <a:ext cx="6327000" cy="508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43"/>
          <p:cNvSpPr txBox="1"/>
          <p:nvPr/>
        </p:nvSpPr>
        <p:spPr>
          <a:xfrm>
            <a:off x="7142325" y="989475"/>
            <a:ext cx="4212900" cy="50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Observations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3D Scatter plot shows the number of trips booked for the period of 2 years starting from Jan 2021 and Dec 2022 by month, 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day of the 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week and hour.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highest number of bookings are made in later months of the year, like October, November and December.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75" y="911926"/>
            <a:ext cx="6452049" cy="54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Table Of Contents</a:t>
            </a:r>
            <a:endParaRPr sz="3500"/>
          </a:p>
        </p:txBody>
      </p:sp>
      <p:sp>
        <p:nvSpPr>
          <p:cNvPr id="153" name="Google Shape;153;p26"/>
          <p:cNvSpPr txBox="1"/>
          <p:nvPr>
            <p:ph idx="2" type="body"/>
          </p:nvPr>
        </p:nvSpPr>
        <p:spPr>
          <a:xfrm>
            <a:off x="646350" y="1047325"/>
            <a:ext cx="9635700" cy="539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>
                <a:solidFill>
                  <a:srgbClr val="363D45"/>
                </a:solidFill>
              </a:rPr>
              <a:t>Background </a:t>
            </a:r>
            <a:endParaRPr b="1">
              <a:solidFill>
                <a:srgbClr val="363D4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>
                <a:solidFill>
                  <a:srgbClr val="363D45"/>
                </a:solidFill>
              </a:rPr>
              <a:t>Problem Statement &amp; Objective</a:t>
            </a:r>
            <a:endParaRPr b="1">
              <a:solidFill>
                <a:srgbClr val="363D4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>
                <a:solidFill>
                  <a:srgbClr val="363D45"/>
                </a:solidFill>
              </a:rPr>
              <a:t>Methodology</a:t>
            </a:r>
            <a:endParaRPr b="1">
              <a:solidFill>
                <a:srgbClr val="363D45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lphaLcPeriod"/>
            </a:pPr>
            <a:r>
              <a:rPr b="1" lang="en-US">
                <a:solidFill>
                  <a:srgbClr val="363D45"/>
                </a:solidFill>
              </a:rPr>
              <a:t>Data Collection</a:t>
            </a:r>
            <a:endParaRPr b="1">
              <a:solidFill>
                <a:srgbClr val="363D45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lphaLcPeriod"/>
            </a:pPr>
            <a:r>
              <a:rPr b="1" lang="en-US">
                <a:solidFill>
                  <a:srgbClr val="363D45"/>
                </a:solidFill>
              </a:rPr>
              <a:t>Data Preparation</a:t>
            </a:r>
            <a:endParaRPr b="1">
              <a:solidFill>
                <a:srgbClr val="363D45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romanLcPeriod"/>
            </a:pPr>
            <a:r>
              <a:rPr b="1" lang="en-US">
                <a:solidFill>
                  <a:srgbClr val="363D45"/>
                </a:solidFill>
              </a:rPr>
              <a:t>Data Joining</a:t>
            </a:r>
            <a:endParaRPr b="1">
              <a:solidFill>
                <a:srgbClr val="363D45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romanLcPeriod"/>
            </a:pPr>
            <a:r>
              <a:rPr b="1" lang="en-US">
                <a:solidFill>
                  <a:srgbClr val="363D45"/>
                </a:solidFill>
              </a:rPr>
              <a:t>Feature Engineering</a:t>
            </a:r>
            <a:endParaRPr b="1">
              <a:solidFill>
                <a:srgbClr val="363D45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romanLcPeriod"/>
            </a:pPr>
            <a:r>
              <a:rPr b="1" lang="en-US">
                <a:solidFill>
                  <a:srgbClr val="363D45"/>
                </a:solidFill>
              </a:rPr>
              <a:t>Data Cleaning </a:t>
            </a:r>
            <a:endParaRPr b="1">
              <a:solidFill>
                <a:srgbClr val="363D45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romanLcPeriod"/>
            </a:pPr>
            <a:r>
              <a:rPr b="1" lang="en-US">
                <a:solidFill>
                  <a:srgbClr val="363D45"/>
                </a:solidFill>
              </a:rPr>
              <a:t>Outliers</a:t>
            </a:r>
            <a:endParaRPr b="1">
              <a:solidFill>
                <a:srgbClr val="363D45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lphaLcPeriod"/>
            </a:pPr>
            <a:r>
              <a:rPr b="1" lang="en-US">
                <a:solidFill>
                  <a:srgbClr val="363D45"/>
                </a:solidFill>
              </a:rPr>
              <a:t>Exploratory Data Analysis</a:t>
            </a:r>
            <a:endParaRPr b="1">
              <a:solidFill>
                <a:srgbClr val="363D45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lphaLcPeriod"/>
            </a:pPr>
            <a:r>
              <a:rPr b="1" lang="en-US">
                <a:solidFill>
                  <a:srgbClr val="363D45"/>
                </a:solidFill>
              </a:rPr>
              <a:t>Data Modelling</a:t>
            </a:r>
            <a:endParaRPr b="1">
              <a:solidFill>
                <a:srgbClr val="363D45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romanLcPeriod"/>
            </a:pPr>
            <a:r>
              <a:rPr b="1" lang="en-US">
                <a:solidFill>
                  <a:srgbClr val="363D45"/>
                </a:solidFill>
              </a:rPr>
              <a:t>Demand Prediction</a:t>
            </a:r>
            <a:endParaRPr b="1">
              <a:solidFill>
                <a:srgbClr val="363D45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US">
                <a:solidFill>
                  <a:srgbClr val="363D45"/>
                </a:solidFill>
              </a:rPr>
              <a:t>Scaling</a:t>
            </a:r>
            <a:endParaRPr b="1">
              <a:solidFill>
                <a:srgbClr val="363D45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romanLcPeriod"/>
            </a:pPr>
            <a:r>
              <a:rPr b="1" lang="en-US">
                <a:solidFill>
                  <a:srgbClr val="363D45"/>
                </a:solidFill>
              </a:rPr>
              <a:t>Price Forecasting</a:t>
            </a:r>
            <a:endParaRPr b="1">
              <a:solidFill>
                <a:srgbClr val="363D45"/>
              </a:solidFill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US">
                <a:solidFill>
                  <a:srgbClr val="363D45"/>
                </a:solidFill>
              </a:rPr>
              <a:t>Scaling</a:t>
            </a:r>
            <a:endParaRPr b="1">
              <a:solidFill>
                <a:srgbClr val="363D4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>
                <a:solidFill>
                  <a:srgbClr val="363D45"/>
                </a:solidFill>
              </a:rPr>
              <a:t>Deployment</a:t>
            </a:r>
            <a:endParaRPr b="1"/>
          </a:p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644775" y="365125"/>
            <a:ext cx="5257800" cy="78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323" name="Google Shape;323;p44"/>
          <p:cNvSpPr txBox="1"/>
          <p:nvPr>
            <p:ph idx="1" type="body"/>
          </p:nvPr>
        </p:nvSpPr>
        <p:spPr>
          <a:xfrm>
            <a:off x="644771" y="1825625"/>
            <a:ext cx="140100" cy="2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4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700" y="1214625"/>
            <a:ext cx="2339350" cy="49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8250" y="365125"/>
            <a:ext cx="1640018" cy="7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186" y="1152525"/>
            <a:ext cx="7623500" cy="50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644775" y="365125"/>
            <a:ext cx="10710600" cy="75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644775" y="1819700"/>
            <a:ext cx="2949000" cy="153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5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75" y="1455839"/>
            <a:ext cx="9181626" cy="48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 txBox="1"/>
          <p:nvPr/>
        </p:nvSpPr>
        <p:spPr>
          <a:xfrm>
            <a:off x="9871875" y="1376150"/>
            <a:ext cx="2092800" cy="47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Observations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Here is a line plot showing the direct relationship between the Trip Distance and the Average Ride fare.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There are quite a few spikes which indicate higher prices for hot spot destinations including Airport, restaurants, etc.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Exploratory Data Analysis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6"/>
          <p:cNvSpPr txBox="1"/>
          <p:nvPr>
            <p:ph idx="1" type="body"/>
          </p:nvPr>
        </p:nvSpPr>
        <p:spPr>
          <a:xfrm>
            <a:off x="644774" y="1825625"/>
            <a:ext cx="8999700" cy="42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10358738@compassassociate.com</a:t>
            </a:r>
            <a:endParaRPr/>
          </a:p>
        </p:txBody>
      </p:sp>
      <p:sp>
        <p:nvSpPr>
          <p:cNvPr id="345" name="Google Shape;345;p4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75" y="1189475"/>
            <a:ext cx="8731149" cy="470007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/>
        </p:nvSpPr>
        <p:spPr>
          <a:xfrm>
            <a:off x="9644475" y="1285150"/>
            <a:ext cx="23886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363D45"/>
                </a:solidFill>
                <a:latin typeface="IBM Plex Sans"/>
                <a:ea typeface="IBM Plex Sans"/>
                <a:cs typeface="IBM Plex Sans"/>
                <a:sym typeface="IBM Plex Sans"/>
              </a:rPr>
              <a:t>Observations</a:t>
            </a:r>
            <a:r>
              <a:rPr lang="en-US" sz="1800">
                <a:solidFill>
                  <a:srgbClr val="363D45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sz="1800">
              <a:solidFill>
                <a:srgbClr val="363D45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63D45"/>
                </a:solidFill>
                <a:latin typeface="IBM Plex Sans"/>
                <a:ea typeface="IBM Plex Sans"/>
                <a:cs typeface="IBM Plex Sans"/>
                <a:sym typeface="IBM Plex Sans"/>
              </a:rPr>
              <a:t>Here is a line plot showing the direct relationship between the Trip Duration and the Average Ride fare.</a:t>
            </a:r>
            <a:endParaRPr sz="1800">
              <a:solidFill>
                <a:srgbClr val="363D45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63D45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63D45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There are quite a few spikes which tell about the price surge due to higher traffic, bad weather, etc.</a:t>
            </a:r>
            <a:endParaRPr sz="1800">
              <a:solidFill>
                <a:srgbClr val="363D45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644775" y="365125"/>
            <a:ext cx="10710600" cy="71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 Preparation </a:t>
            </a:r>
            <a:endParaRPr sz="3500"/>
          </a:p>
        </p:txBody>
      </p:sp>
      <p:sp>
        <p:nvSpPr>
          <p:cNvPr id="354" name="Google Shape;354;p47"/>
          <p:cNvSpPr txBox="1"/>
          <p:nvPr>
            <p:ph idx="1" type="body"/>
          </p:nvPr>
        </p:nvSpPr>
        <p:spPr>
          <a:xfrm>
            <a:off x="597625" y="1603225"/>
            <a:ext cx="11474400" cy="50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47"/>
          <p:cNvSpPr txBox="1"/>
          <p:nvPr/>
        </p:nvSpPr>
        <p:spPr>
          <a:xfrm>
            <a:off x="644775" y="1039225"/>
            <a:ext cx="5145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Removing the Outliers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357" name="Google Shape;357;p47"/>
          <p:cNvGraphicFramePr/>
          <p:nvPr/>
        </p:nvGraphicFramePr>
        <p:xfrm>
          <a:off x="885175" y="204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{48DF653A-038F-4601-8684-453BD45387FF}</a:tableStyleId>
              </a:tblPr>
              <a:tblGrid>
                <a:gridCol w="2796600"/>
                <a:gridCol w="3469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Criteria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Description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Fare Range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fares between $5 and $500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Trip Duration (min)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Between 2 to 300 minutes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Trip Distance (miles)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From 0.25 to 50 miles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From 2021 to 2022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Passenger 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 to 6 passengers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Speed Limit (mph)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55 mph or less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Number of pickups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200 or Less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 Modelling</a:t>
            </a:r>
            <a:endParaRPr sz="3500"/>
          </a:p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644771" y="1825625"/>
            <a:ext cx="10709100" cy="42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We developed two distinct but interconnected predictive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48"/>
          <p:cNvSpPr txBox="1"/>
          <p:nvPr/>
        </p:nvSpPr>
        <p:spPr>
          <a:xfrm>
            <a:off x="754450" y="2866925"/>
            <a:ext cx="46683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Demand Prediction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Classification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7" name="Google Shape;367;p48"/>
          <p:cNvSpPr txBox="1"/>
          <p:nvPr/>
        </p:nvSpPr>
        <p:spPr>
          <a:xfrm>
            <a:off x="5942825" y="2866925"/>
            <a:ext cx="4668300" cy="18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Price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Forecasting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Regression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8" name="Google Shape;3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050" y="3857188"/>
            <a:ext cx="1221075" cy="12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4450" y="3804875"/>
            <a:ext cx="1221075" cy="12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type="title"/>
          </p:nvPr>
        </p:nvSpPr>
        <p:spPr>
          <a:xfrm>
            <a:off x="644775" y="365125"/>
            <a:ext cx="10710600" cy="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Demand Prediction</a:t>
            </a:r>
            <a:endParaRPr sz="3500"/>
          </a:p>
        </p:txBody>
      </p:sp>
      <p:sp>
        <p:nvSpPr>
          <p:cNvPr id="376" name="Google Shape;376;p49"/>
          <p:cNvSpPr txBox="1"/>
          <p:nvPr>
            <p:ph idx="1" type="body"/>
          </p:nvPr>
        </p:nvSpPr>
        <p:spPr>
          <a:xfrm>
            <a:off x="645522" y="1816175"/>
            <a:ext cx="3428400" cy="42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Features: 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Month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Hour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Temperature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Pickup Location Latitude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Pickup Location Longitude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9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49"/>
          <p:cNvSpPr txBox="1"/>
          <p:nvPr/>
        </p:nvSpPr>
        <p:spPr>
          <a:xfrm>
            <a:off x="660150" y="1046800"/>
            <a:ext cx="10524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Main objective is to classify demand at every location in New York City.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9" name="Google Shape;379;p49"/>
          <p:cNvSpPr txBox="1"/>
          <p:nvPr>
            <p:ph idx="1" type="body"/>
          </p:nvPr>
        </p:nvSpPr>
        <p:spPr>
          <a:xfrm>
            <a:off x="3004675" y="1816175"/>
            <a:ext cx="3964500" cy="42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Target: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Demand Category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6016725" y="2266175"/>
            <a:ext cx="3027300" cy="4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Logistic </a:t>
            </a:r>
            <a:r>
              <a:rPr lang="en-US"/>
              <a:t>Regression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9"/>
          <p:cNvSpPr txBox="1"/>
          <p:nvPr/>
        </p:nvSpPr>
        <p:spPr>
          <a:xfrm>
            <a:off x="8234925" y="1816175"/>
            <a:ext cx="1046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Models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49"/>
          <p:cNvSpPr txBox="1"/>
          <p:nvPr>
            <p:ph idx="1" type="body"/>
          </p:nvPr>
        </p:nvSpPr>
        <p:spPr>
          <a:xfrm>
            <a:off x="8515900" y="2266175"/>
            <a:ext cx="3027300" cy="4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Random Forest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625" y="2771218"/>
            <a:ext cx="1046700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9"/>
          <p:cNvSpPr txBox="1"/>
          <p:nvPr/>
        </p:nvSpPr>
        <p:spPr>
          <a:xfrm>
            <a:off x="7317675" y="4208900"/>
            <a:ext cx="28812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Decision Tree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5" y="2771222"/>
            <a:ext cx="10467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4925" y="4851145"/>
            <a:ext cx="1046700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type="title"/>
          </p:nvPr>
        </p:nvSpPr>
        <p:spPr>
          <a:xfrm>
            <a:off x="644775" y="365125"/>
            <a:ext cx="10710600" cy="7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Model Evaluation</a:t>
            </a:r>
            <a:endParaRPr sz="3500"/>
          </a:p>
        </p:txBody>
      </p:sp>
      <p:sp>
        <p:nvSpPr>
          <p:cNvPr id="393" name="Google Shape;393;p50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644775" y="3584138"/>
            <a:ext cx="11605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</a:t>
            </a: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yperparameter tuning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was conducted for decision tree classifier and random forest classifier.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395" name="Google Shape;395;p50"/>
          <p:cNvGraphicFramePr/>
          <p:nvPr/>
        </p:nvGraphicFramePr>
        <p:xfrm>
          <a:off x="758075" y="153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{48DF653A-038F-4601-8684-453BD45387FF}</a:tableStyleId>
              </a:tblPr>
              <a:tblGrid>
                <a:gridCol w="5143500"/>
                <a:gridCol w="5143500"/>
              </a:tblGrid>
              <a:tr h="472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45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0.452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 Classifier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 Classifier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96" name="Google Shape;396;p50"/>
          <p:cNvGraphicFramePr/>
          <p:nvPr/>
        </p:nvGraphicFramePr>
        <p:xfrm>
          <a:off x="758075" y="426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{48DF653A-038F-4601-8684-453BD45387FF}</a:tableStyleId>
              </a:tblPr>
              <a:tblGrid>
                <a:gridCol w="2508425"/>
                <a:gridCol w="2508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Decision Tree Classifier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maxBins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maxDepth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minInstancesPerNode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97" name="Google Shape;397;p50"/>
          <p:cNvGraphicFramePr/>
          <p:nvPr/>
        </p:nvGraphicFramePr>
        <p:xfrm>
          <a:off x="6093025" y="426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{48DF653A-038F-4601-8684-453BD45387FF}</a:tableStyleId>
              </a:tblPr>
              <a:tblGrid>
                <a:gridCol w="2476025"/>
                <a:gridCol w="2476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 Classifier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numTrees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maxDepth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0.794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644775" y="365125"/>
            <a:ext cx="10710600" cy="6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Scaling Out</a:t>
            </a:r>
            <a:endParaRPr sz="3500"/>
          </a:p>
        </p:txBody>
      </p:sp>
      <p:sp>
        <p:nvSpPr>
          <p:cNvPr id="404" name="Google Shape;404;p51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5" y="1716076"/>
            <a:ext cx="4504600" cy="35528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425" y="1758938"/>
            <a:ext cx="5598956" cy="33401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644775" y="365125"/>
            <a:ext cx="10710600" cy="8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Scaling Up</a:t>
            </a:r>
            <a:endParaRPr sz="3500"/>
          </a:p>
        </p:txBody>
      </p:sp>
      <p:sp>
        <p:nvSpPr>
          <p:cNvPr id="413" name="Google Shape;413;p52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4" name="Google Shape;41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871" y="1861312"/>
            <a:ext cx="5570604" cy="332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5" name="Google Shape;41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75" y="1861301"/>
            <a:ext cx="5158587" cy="3323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644775" y="365125"/>
            <a:ext cx="10710600" cy="69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Price Forecasting</a:t>
            </a:r>
            <a:endParaRPr sz="3500"/>
          </a:p>
        </p:txBody>
      </p:sp>
      <p:sp>
        <p:nvSpPr>
          <p:cNvPr id="422" name="Google Shape;422;p53"/>
          <p:cNvSpPr txBox="1"/>
          <p:nvPr>
            <p:ph idx="1" type="body"/>
          </p:nvPr>
        </p:nvSpPr>
        <p:spPr>
          <a:xfrm>
            <a:off x="645522" y="1816175"/>
            <a:ext cx="3428400" cy="42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Features: 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Pickup Latitude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Pickup Longitude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Month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Hour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Minute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Speed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Temperature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Holiday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Passenger 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Demand Category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Demand Category Square</a:t>
            </a:r>
            <a:endParaRPr/>
          </a:p>
        </p:txBody>
      </p:sp>
      <p:sp>
        <p:nvSpPr>
          <p:cNvPr id="423" name="Google Shape;423;p53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53"/>
          <p:cNvSpPr txBox="1"/>
          <p:nvPr/>
        </p:nvSpPr>
        <p:spPr>
          <a:xfrm>
            <a:off x="660150" y="1046800"/>
            <a:ext cx="10524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Main objective is to forecast the Price.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5" name="Google Shape;425;p53"/>
          <p:cNvSpPr txBox="1"/>
          <p:nvPr>
            <p:ph idx="1" type="body"/>
          </p:nvPr>
        </p:nvSpPr>
        <p:spPr>
          <a:xfrm>
            <a:off x="3726049" y="1816175"/>
            <a:ext cx="1569300" cy="423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Target: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Price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3"/>
          <p:cNvSpPr txBox="1"/>
          <p:nvPr>
            <p:ph idx="1" type="body"/>
          </p:nvPr>
        </p:nvSpPr>
        <p:spPr>
          <a:xfrm>
            <a:off x="6016725" y="2163175"/>
            <a:ext cx="3027300" cy="4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Linear Regression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225" y="2613175"/>
            <a:ext cx="1122300" cy="11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3"/>
          <p:cNvSpPr txBox="1"/>
          <p:nvPr/>
        </p:nvSpPr>
        <p:spPr>
          <a:xfrm>
            <a:off x="8289575" y="1518325"/>
            <a:ext cx="1046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Models </a:t>
            </a:r>
            <a:endParaRPr b="1"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9" name="Google Shape;429;p53"/>
          <p:cNvSpPr txBox="1"/>
          <p:nvPr>
            <p:ph idx="1" type="body"/>
          </p:nvPr>
        </p:nvSpPr>
        <p:spPr>
          <a:xfrm>
            <a:off x="8515900" y="2163175"/>
            <a:ext cx="3027300" cy="4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Random Forest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1625" y="2688768"/>
            <a:ext cx="1046700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646359" y="365127"/>
            <a:ext cx="10709100" cy="73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61" name="Google Shape;161;p27"/>
          <p:cNvSpPr txBox="1"/>
          <p:nvPr>
            <p:ph idx="2" type="body"/>
          </p:nvPr>
        </p:nvSpPr>
        <p:spPr>
          <a:xfrm>
            <a:off x="644775" y="1099825"/>
            <a:ext cx="10709100" cy="102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Price prediction has always been popular since the time when ride sharing apps were launched.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Every app claims to have the lowest price compared to its competitors.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So how are they able to do it?</a:t>
            </a:r>
            <a:endParaRPr/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475" y="2124588"/>
            <a:ext cx="3478451" cy="26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975" y="2101663"/>
            <a:ext cx="1781749" cy="25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9900" y="2124613"/>
            <a:ext cx="3194926" cy="25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683925" y="5424475"/>
            <a:ext cx="10630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With the increasing amount of data everyday, algorithms can be developed in such a way that the customers can get the lowest and the most accurate price.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644775" y="365125"/>
            <a:ext cx="10710600" cy="75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Model Evaluation</a:t>
            </a:r>
            <a:endParaRPr sz="3500"/>
          </a:p>
        </p:txBody>
      </p:sp>
      <p:sp>
        <p:nvSpPr>
          <p:cNvPr id="437" name="Google Shape;437;p54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54"/>
          <p:cNvSpPr txBox="1"/>
          <p:nvPr/>
        </p:nvSpPr>
        <p:spPr>
          <a:xfrm>
            <a:off x="644775" y="3796275"/>
            <a:ext cx="8973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optimize the Random Forest Regressor, </a:t>
            </a:r>
            <a:r>
              <a:rPr b="1"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hyperparameter tuning</a:t>
            </a:r>
            <a:r>
              <a:rPr lang="en-US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was conducted.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439" name="Google Shape;439;p54"/>
          <p:cNvGraphicFramePr/>
          <p:nvPr/>
        </p:nvGraphicFramePr>
        <p:xfrm>
          <a:off x="644775" y="1809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{48DF653A-038F-4601-8684-453BD45387FF}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Model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R-Squared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RMSE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Linear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3.83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 Regressor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4.46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0" name="Google Shape;440;p54"/>
          <p:cNvGraphicFramePr/>
          <p:nvPr/>
        </p:nvGraphicFramePr>
        <p:xfrm>
          <a:off x="577450" y="460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{48DF653A-038F-4601-8684-453BD45387FF}</a:tableStyleId>
              </a:tblPr>
              <a:tblGrid>
                <a:gridCol w="2284375"/>
                <a:gridCol w="2284375"/>
                <a:gridCol w="2284375"/>
                <a:gridCol w="2284375"/>
                <a:gridCol w="2284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Trees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Depth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R-Squared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RMSE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Random Forest Regressor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3.831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title"/>
          </p:nvPr>
        </p:nvSpPr>
        <p:spPr>
          <a:xfrm>
            <a:off x="644775" y="365125"/>
            <a:ext cx="10710600" cy="6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Scaling Out</a:t>
            </a:r>
            <a:endParaRPr sz="3500"/>
          </a:p>
        </p:txBody>
      </p:sp>
      <p:sp>
        <p:nvSpPr>
          <p:cNvPr id="447" name="Google Shape;447;p55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8" name="Google Shape;4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25" y="1707026"/>
            <a:ext cx="4857052" cy="34253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425" y="1707025"/>
            <a:ext cx="5567524" cy="32295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/>
          <p:nvPr>
            <p:ph type="title"/>
          </p:nvPr>
        </p:nvSpPr>
        <p:spPr>
          <a:xfrm>
            <a:off x="644775" y="365125"/>
            <a:ext cx="10710600" cy="8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Scaling Up</a:t>
            </a:r>
            <a:endParaRPr sz="3500"/>
          </a:p>
        </p:txBody>
      </p:sp>
      <p:sp>
        <p:nvSpPr>
          <p:cNvPr id="456" name="Google Shape;456;p56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7" name="Google Shape;457;p56"/>
          <p:cNvPicPr preferRelativeResize="0"/>
          <p:nvPr/>
        </p:nvPicPr>
        <p:blipFill rotWithShape="1">
          <a:blip r:embed="rId3">
            <a:alphaModFix/>
          </a:blip>
          <a:srcRect b="-1216" l="0" r="0" t="66366"/>
          <a:stretch/>
        </p:blipFill>
        <p:spPr>
          <a:xfrm>
            <a:off x="644775" y="1993925"/>
            <a:ext cx="5315276" cy="27886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8" name="Google Shape;458;p56"/>
          <p:cNvPicPr preferRelativeResize="0"/>
          <p:nvPr/>
        </p:nvPicPr>
        <p:blipFill rotWithShape="1">
          <a:blip r:embed="rId3">
            <a:alphaModFix/>
          </a:blip>
          <a:srcRect b="66595" l="0" r="0" t="0"/>
          <a:stretch/>
        </p:blipFill>
        <p:spPr>
          <a:xfrm>
            <a:off x="6235650" y="1993925"/>
            <a:ext cx="5202098" cy="26160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/>
          <p:nvPr>
            <p:ph type="title"/>
          </p:nvPr>
        </p:nvSpPr>
        <p:spPr>
          <a:xfrm>
            <a:off x="740700" y="400275"/>
            <a:ext cx="10710600" cy="110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6" name="Google Shape;4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350" y="1419450"/>
            <a:ext cx="7499576" cy="34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600" y="1422050"/>
            <a:ext cx="52006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Problem Statement &amp; Objective</a:t>
            </a:r>
            <a:endParaRPr sz="3500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645525" y="1553200"/>
            <a:ext cx="10709100" cy="4369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OBJECTIVE</a:t>
            </a:r>
            <a:r>
              <a:rPr lang="en-US"/>
              <a:t>: The objective of this project is to develop a </a:t>
            </a:r>
            <a:r>
              <a:rPr b="1" lang="en-US"/>
              <a:t>D</a:t>
            </a:r>
            <a:r>
              <a:rPr b="1" lang="en-US"/>
              <a:t>emand and Price forecasting</a:t>
            </a:r>
            <a:r>
              <a:rPr lang="en-US"/>
              <a:t> model using the </a:t>
            </a:r>
            <a:r>
              <a:rPr b="1" lang="en-US"/>
              <a:t>NYC taxi dataset</a:t>
            </a:r>
            <a:r>
              <a:rPr lang="en-US"/>
              <a:t>. Our aim is to accurately forecast the demand for taxi services in various locations and predict the corresponding pricing, taking into consideration the </a:t>
            </a:r>
            <a:r>
              <a:rPr b="1" lang="en-US"/>
              <a:t>weather conditions</a:t>
            </a:r>
            <a:r>
              <a:rPr lang="en-US"/>
              <a:t> in </a:t>
            </a:r>
            <a:r>
              <a:rPr b="1" lang="en-US"/>
              <a:t>New York City</a:t>
            </a:r>
            <a:r>
              <a:rPr lang="en-US"/>
              <a:t>. The insights and predictions generated by this model will facilitate efficient resource allocation, improve service availability, and optimize pricing strategies for taxi operators in the NYC area.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PROBLEM STATEMENT</a:t>
            </a:r>
            <a:r>
              <a:rPr lang="en-US"/>
              <a:t>: Develop a predictive model that utilizes historical and real-time NYC taxi dataset information to address the following specific problems: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/>
              <a:t>Demand Prediction: Predict the future demand for taxi services in different neighborhoods and time intervals within New York City. This involves </a:t>
            </a:r>
            <a:r>
              <a:rPr b="1" lang="en-US"/>
              <a:t>identifying high-demand areas</a:t>
            </a:r>
            <a:r>
              <a:rPr lang="en-US"/>
              <a:t>, </a:t>
            </a:r>
            <a:r>
              <a:rPr b="1" lang="en-US"/>
              <a:t>understanding weather patterns</a:t>
            </a:r>
            <a:r>
              <a:rPr lang="en-US"/>
              <a:t>, and </a:t>
            </a:r>
            <a:r>
              <a:rPr b="1" lang="en-US"/>
              <a:t>forecasting passenger requests</a:t>
            </a:r>
            <a:r>
              <a:rPr lang="en-US"/>
              <a:t> accurately.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-US"/>
              <a:t>Price Prediction: Predict taxi pricing based on </a:t>
            </a:r>
            <a:r>
              <a:rPr b="1" lang="en-US"/>
              <a:t>demand</a:t>
            </a:r>
            <a:r>
              <a:rPr lang="en-US"/>
              <a:t>, </a:t>
            </a:r>
            <a:r>
              <a:rPr b="1" lang="en-US"/>
              <a:t>location</a:t>
            </a:r>
            <a:r>
              <a:rPr lang="en-US"/>
              <a:t>, </a:t>
            </a:r>
            <a:r>
              <a:rPr b="1" lang="en-US"/>
              <a:t>time of day</a:t>
            </a:r>
            <a:r>
              <a:rPr lang="en-US"/>
              <a:t>, and </a:t>
            </a:r>
            <a:r>
              <a:rPr b="1" lang="en-US"/>
              <a:t>other relevant factors</a:t>
            </a:r>
            <a:r>
              <a:rPr lang="en-US"/>
              <a:t>. This includes determining optimal pricing strategies to ensure fair fares for passengers.</a:t>
            </a:r>
            <a:endParaRPr/>
          </a:p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9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Methodology</a:t>
            </a:r>
            <a:endParaRPr sz="3500"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650" y="1008200"/>
            <a:ext cx="8981552" cy="51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Dataset Collection</a:t>
            </a:r>
            <a:endParaRPr sz="3500"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644775" y="1825625"/>
            <a:ext cx="5599500" cy="220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Main Dataset : </a:t>
            </a:r>
            <a:r>
              <a:rPr lang="en-US"/>
              <a:t>TLC Taxi Data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Source: </a:t>
            </a:r>
            <a:r>
              <a:rPr lang="en-US"/>
              <a:t>TLC Website (Taxi &amp; limousine Commission)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Coverage:  </a:t>
            </a:r>
            <a:r>
              <a:rPr lang="en-US"/>
              <a:t>2021 Jan to 2022 December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Size: </a:t>
            </a:r>
            <a:r>
              <a:rPr lang="en-US"/>
              <a:t>70 million rows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6419575" y="1825625"/>
            <a:ext cx="5599500" cy="220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Additional</a:t>
            </a:r>
            <a:r>
              <a:rPr b="1" lang="en-US"/>
              <a:t> Dataset 1: </a:t>
            </a:r>
            <a:r>
              <a:rPr lang="en-US"/>
              <a:t>Weather Data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Source: </a:t>
            </a:r>
            <a:r>
              <a:rPr lang="en-US"/>
              <a:t>Visual Crossing API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Coverage:  </a:t>
            </a:r>
            <a:r>
              <a:rPr lang="en-US"/>
              <a:t>Hourly Data for years 2021 and 2022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758475" y="4034825"/>
            <a:ext cx="5599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Additional</a:t>
            </a:r>
            <a:r>
              <a:rPr b="1" lang="en-US"/>
              <a:t> Dataset 2: </a:t>
            </a:r>
            <a:r>
              <a:rPr lang="en-US"/>
              <a:t>NYC Holiday Data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Source: </a:t>
            </a:r>
            <a:r>
              <a:rPr lang="en-US"/>
              <a:t>Azure Open Datasets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Coverage:  </a:t>
            </a:r>
            <a:r>
              <a:rPr lang="en-US"/>
              <a:t>2021 Jan to 2022 December</a:t>
            </a:r>
            <a:endParaRPr b="1"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6419575" y="4034825"/>
            <a:ext cx="55995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Additional Dataset 3: </a:t>
            </a:r>
            <a:r>
              <a:rPr lang="en-US"/>
              <a:t>Location Coordinates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Source: </a:t>
            </a:r>
            <a:r>
              <a:rPr lang="en-US"/>
              <a:t>Google Maps API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Dataset Collection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1" name="Google Shape;201;p31"/>
          <p:cNvGrpSpPr/>
          <p:nvPr/>
        </p:nvGrpSpPr>
        <p:grpSpPr>
          <a:xfrm>
            <a:off x="493900" y="1921299"/>
            <a:ext cx="11356625" cy="3416476"/>
            <a:chOff x="38476" y="2116085"/>
            <a:chExt cx="11811362" cy="3368641"/>
          </a:xfrm>
        </p:grpSpPr>
        <p:pic>
          <p:nvPicPr>
            <p:cNvPr id="202" name="Google Shape;202;p31"/>
            <p:cNvPicPr preferRelativeResize="0"/>
            <p:nvPr/>
          </p:nvPicPr>
          <p:blipFill rotWithShape="1">
            <a:blip r:embed="rId3">
              <a:alphaModFix/>
            </a:blip>
            <a:srcRect b="9914" l="0" r="0" t="20805"/>
            <a:stretch/>
          </p:blipFill>
          <p:spPr>
            <a:xfrm>
              <a:off x="4444794" y="2116085"/>
              <a:ext cx="7405044" cy="3368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31"/>
            <p:cNvPicPr preferRelativeResize="0"/>
            <p:nvPr/>
          </p:nvPicPr>
          <p:blipFill rotWithShape="1">
            <a:blip r:embed="rId4">
              <a:alphaModFix/>
            </a:blip>
            <a:srcRect b="5782" l="3521" r="0" t="21759"/>
            <a:stretch/>
          </p:blipFill>
          <p:spPr>
            <a:xfrm>
              <a:off x="38476" y="2116085"/>
              <a:ext cx="9753172" cy="33686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31"/>
          <p:cNvSpPr txBox="1"/>
          <p:nvPr/>
        </p:nvSpPr>
        <p:spPr>
          <a:xfrm>
            <a:off x="644775" y="1176825"/>
            <a:ext cx="177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BM Plex Sans"/>
                <a:ea typeface="IBM Plex Sans"/>
                <a:cs typeface="IBM Plex Sans"/>
                <a:sym typeface="IBM Plex Sans"/>
              </a:rPr>
              <a:t>Taxi Dataset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Dataset Collection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0" r="0" t="27177"/>
          <a:stretch/>
        </p:blipFill>
        <p:spPr>
          <a:xfrm>
            <a:off x="152400" y="1538951"/>
            <a:ext cx="11887202" cy="1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00" y="4064555"/>
            <a:ext cx="8245458" cy="228924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644775" y="1085900"/>
            <a:ext cx="177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BM Plex Sans"/>
                <a:ea typeface="IBM Plex Sans"/>
                <a:cs typeface="IBM Plex Sans"/>
                <a:sym typeface="IBM Plex Sans"/>
              </a:rPr>
              <a:t>Weather</a:t>
            </a:r>
            <a:r>
              <a:rPr b="1" lang="en-US">
                <a:latin typeface="IBM Plex Sans"/>
                <a:ea typeface="IBM Plex Sans"/>
                <a:cs typeface="IBM Plex Sans"/>
                <a:sym typeface="IBM Plex Sans"/>
              </a:rPr>
              <a:t> Dataset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32"/>
          <p:cNvSpPr txBox="1"/>
          <p:nvPr/>
        </p:nvSpPr>
        <p:spPr>
          <a:xfrm>
            <a:off x="644775" y="3699450"/>
            <a:ext cx="1779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BM Plex Sans"/>
                <a:ea typeface="IBM Plex Sans"/>
                <a:cs typeface="IBM Plex Sans"/>
                <a:sym typeface="IBM Plex Sans"/>
              </a:rPr>
              <a:t>Holiday</a:t>
            </a:r>
            <a:r>
              <a:rPr b="1" lang="en-US">
                <a:latin typeface="IBM Plex Sans"/>
                <a:ea typeface="IBM Plex Sans"/>
                <a:cs typeface="IBM Plex Sans"/>
                <a:sym typeface="IBM Plex Sans"/>
              </a:rPr>
              <a:t> Dataset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644769" y="365125"/>
            <a:ext cx="10710600" cy="132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Dataset Collection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9375913" y="627684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33"/>
          <p:cNvSpPr txBox="1"/>
          <p:nvPr/>
        </p:nvSpPr>
        <p:spPr>
          <a:xfrm>
            <a:off x="541025" y="1085900"/>
            <a:ext cx="220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BM Plex Sans"/>
                <a:ea typeface="IBM Plex Sans"/>
                <a:cs typeface="IBM Plex Sans"/>
                <a:sym typeface="IBM Plex Sans"/>
              </a:rPr>
              <a:t>Location Coordinates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75" y="1690825"/>
            <a:ext cx="10547026" cy="29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